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Classic Bold" charset="1" panose="00000800000000000000"/>
      <p:regular r:id="rId24"/>
    </p:embeddedFont>
    <p:embeddedFont>
      <p:font typeface="Montserrat Classic" charset="1" panose="00000500000000000000"/>
      <p:regular r:id="rId25"/>
    </p:embeddedFont>
    <p:embeddedFont>
      <p:font typeface="Canva Sans Bold" charset="1" panose="020B0803030501040103"/>
      <p:regular r:id="rId26"/>
    </p:embeddedFont>
    <p:embeddedFont>
      <p:font typeface="Open Sauce Bold" charset="1" panose="00000800000000000000"/>
      <p:regular r:id="rId27"/>
    </p:embeddedFont>
    <p:embeddedFont>
      <p:font typeface="Open Sauce" charset="1" panose="00000500000000000000"/>
      <p:regular r:id="rId28"/>
    </p:embeddedFont>
    <p:embeddedFont>
      <p:font typeface="Open Sans Extra Bold" charset="1" panose="020B0906030804020204"/>
      <p:regular r:id="rId29"/>
    </p:embeddedFont>
    <p:embeddedFont>
      <p:font typeface="Poppins" charset="1" panose="00000500000000000000"/>
      <p:regular r:id="rId30"/>
    </p:embeddedFont>
    <p:embeddedFont>
      <p:font typeface="Poppins Bold" charset="1" panose="00000800000000000000"/>
      <p:regular r:id="rId31"/>
    </p:embeddedFont>
    <p:embeddedFont>
      <p:font typeface="Canva Sans" charset="1" panose="020B0503030501040103"/>
      <p:regular r:id="rId32"/>
    </p:embeddedFont>
    <p:embeddedFont>
      <p:font typeface="Montserrat" charset="1" panose="00000500000000000000"/>
      <p:regular r:id="rId33"/>
    </p:embeddedFont>
    <p:embeddedFont>
      <p:font typeface="Montserrat Semi-Bold" charset="1" panose="000007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0.jpe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FFFFF"/>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05526" y="4842211"/>
            <a:ext cx="14456311" cy="1514475"/>
          </a:xfrm>
          <a:prstGeom prst="rect">
            <a:avLst/>
          </a:prstGeom>
        </p:spPr>
        <p:txBody>
          <a:bodyPr anchor="t" rtlCol="false" tIns="0" lIns="0" bIns="0" rIns="0">
            <a:spAutoFit/>
          </a:bodyPr>
          <a:lstStyle/>
          <a:p>
            <a:pPr algn="l">
              <a:lnSpc>
                <a:spcPts val="11952"/>
              </a:lnSpc>
            </a:pPr>
            <a:r>
              <a:rPr lang="en-US" sz="9960" spc="69" b="true">
                <a:solidFill>
                  <a:srgbClr val="08377C"/>
                </a:solidFill>
                <a:latin typeface="Montserrat Classic Bold"/>
                <a:ea typeface="Montserrat Classic Bold"/>
                <a:cs typeface="Montserrat Classic Bold"/>
                <a:sym typeface="Montserrat Classic Bold"/>
              </a:rPr>
              <a:t>Presentation</a:t>
            </a:r>
          </a:p>
        </p:txBody>
      </p:sp>
      <p:sp>
        <p:nvSpPr>
          <p:cNvPr name="Freeform 8" id="8"/>
          <p:cNvSpPr/>
          <p:nvPr/>
        </p:nvSpPr>
        <p:spPr>
          <a:xfrm flipH="false" flipV="false" rot="0">
            <a:off x="1028700" y="1881311"/>
            <a:ext cx="1100959" cy="1100959"/>
          </a:xfrm>
          <a:custGeom>
            <a:avLst/>
            <a:gdLst/>
            <a:ahLst/>
            <a:cxnLst/>
            <a:rect r="r" b="b" t="t" l="l"/>
            <a:pathLst>
              <a:path h="1100959" w="1100959">
                <a:moveTo>
                  <a:pt x="0" y="0"/>
                </a:moveTo>
                <a:lnTo>
                  <a:pt x="1100959" y="0"/>
                </a:lnTo>
                <a:lnTo>
                  <a:pt x="1100959" y="1100959"/>
                </a:lnTo>
                <a:lnTo>
                  <a:pt x="0" y="11009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313794" y="3299750"/>
            <a:ext cx="7119888" cy="1513885"/>
          </a:xfrm>
          <a:prstGeom prst="rect">
            <a:avLst/>
          </a:prstGeom>
        </p:spPr>
        <p:txBody>
          <a:bodyPr anchor="t" rtlCol="false" tIns="0" lIns="0" bIns="0" rIns="0">
            <a:spAutoFit/>
          </a:bodyPr>
          <a:lstStyle/>
          <a:p>
            <a:pPr algn="l">
              <a:lnSpc>
                <a:spcPts val="11991"/>
              </a:lnSpc>
            </a:pPr>
            <a:r>
              <a:rPr lang="en-US" sz="9992" spc="359" b="true">
                <a:solidFill>
                  <a:srgbClr val="006BB6"/>
                </a:solidFill>
                <a:latin typeface="Montserrat Classic Bold"/>
                <a:ea typeface="Montserrat Classic Bold"/>
                <a:cs typeface="Montserrat Classic Bold"/>
                <a:sym typeface="Montserrat Classic Bold"/>
              </a:rPr>
              <a:t>Let’s Start</a:t>
            </a:r>
          </a:p>
        </p:txBody>
      </p:sp>
      <p:sp>
        <p:nvSpPr>
          <p:cNvPr name="TextBox 10" id="10"/>
          <p:cNvSpPr txBox="true"/>
          <p:nvPr/>
        </p:nvSpPr>
        <p:spPr>
          <a:xfrm rot="0">
            <a:off x="2247728" y="2226495"/>
            <a:ext cx="2626010" cy="420116"/>
          </a:xfrm>
          <a:prstGeom prst="rect">
            <a:avLst/>
          </a:prstGeom>
        </p:spPr>
        <p:txBody>
          <a:bodyPr anchor="t" rtlCol="false" tIns="0" lIns="0" bIns="0" rIns="0">
            <a:spAutoFit/>
          </a:bodyPr>
          <a:lstStyle/>
          <a:p>
            <a:pPr algn="l">
              <a:lnSpc>
                <a:spcPts val="3276"/>
              </a:lnSpc>
            </a:pPr>
            <a:r>
              <a:rPr lang="en-US" sz="2824" spc="110">
                <a:solidFill>
                  <a:srgbClr val="FF3131"/>
                </a:solidFill>
                <a:latin typeface="Montserrat Classic"/>
                <a:ea typeface="Montserrat Classic"/>
                <a:cs typeface="Montserrat Classic"/>
                <a:sym typeface="Montserrat Classic"/>
              </a:rPr>
              <a:t>Python Lover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144000" y="1355894"/>
            <a:ext cx="7942116" cy="7902406"/>
          </a:xfrm>
          <a:custGeom>
            <a:avLst/>
            <a:gdLst/>
            <a:ahLst/>
            <a:cxnLst/>
            <a:rect r="r" b="b" t="t" l="l"/>
            <a:pathLst>
              <a:path h="7902406" w="7942116">
                <a:moveTo>
                  <a:pt x="0" y="0"/>
                </a:moveTo>
                <a:lnTo>
                  <a:pt x="7942116" y="0"/>
                </a:lnTo>
                <a:lnTo>
                  <a:pt x="7942116" y="7902406"/>
                </a:lnTo>
                <a:lnTo>
                  <a:pt x="0" y="7902406"/>
                </a:lnTo>
                <a:lnTo>
                  <a:pt x="0" y="0"/>
                </a:lnTo>
                <a:close/>
              </a:path>
            </a:pathLst>
          </a:custGeom>
          <a:blipFill>
            <a:blip r:embed="rId2"/>
            <a:stretch>
              <a:fillRect l="0" t="0" r="0" b="0"/>
            </a:stretch>
          </a:blipFill>
        </p:spPr>
      </p:sp>
      <p:sp>
        <p:nvSpPr>
          <p:cNvPr name="TextBox 15" id="15"/>
          <p:cNvSpPr txBox="true"/>
          <p:nvPr/>
        </p:nvSpPr>
        <p:spPr>
          <a:xfrm rot="0">
            <a:off x="0" y="3234073"/>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 Hierarchical Inheritance</a:t>
            </a:r>
          </a:p>
        </p:txBody>
      </p:sp>
      <p:sp>
        <p:nvSpPr>
          <p:cNvPr name="TextBox 16" id="16"/>
          <p:cNvSpPr txBox="true"/>
          <p:nvPr/>
        </p:nvSpPr>
        <p:spPr>
          <a:xfrm rot="0">
            <a:off x="0" y="4132042"/>
            <a:ext cx="7267610" cy="1430453"/>
          </a:xfrm>
          <a:prstGeom prst="rect">
            <a:avLst/>
          </a:prstGeom>
        </p:spPr>
        <p:txBody>
          <a:bodyPr anchor="t" rtlCol="false" tIns="0" lIns="0" bIns="0" rIns="0">
            <a:spAutoFit/>
          </a:bodyPr>
          <a:lstStyle/>
          <a:p>
            <a:pPr algn="ctr">
              <a:lnSpc>
                <a:spcPts val="3903"/>
              </a:lnSpc>
              <a:spcBef>
                <a:spcPct val="0"/>
              </a:spcBef>
            </a:pPr>
            <a:r>
              <a:rPr lang="en-US" b="true" sz="2351">
                <a:solidFill>
                  <a:srgbClr val="000000"/>
                </a:solidFill>
                <a:latin typeface="Open Sauce Bold"/>
                <a:ea typeface="Open Sauce Bold"/>
                <a:cs typeface="Open Sauce Bold"/>
                <a:sym typeface="Open Sauce Bold"/>
              </a:rPr>
              <a:t>Hierarchical inheritance is a programming concept that allows multiple classes to inherit from a single superclass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002037" y="2656032"/>
            <a:ext cx="9309845" cy="5120415"/>
          </a:xfrm>
          <a:custGeom>
            <a:avLst/>
            <a:gdLst/>
            <a:ahLst/>
            <a:cxnLst/>
            <a:rect r="r" b="b" t="t" l="l"/>
            <a:pathLst>
              <a:path h="5120415" w="9309845">
                <a:moveTo>
                  <a:pt x="0" y="0"/>
                </a:moveTo>
                <a:lnTo>
                  <a:pt x="9309845" y="0"/>
                </a:lnTo>
                <a:lnTo>
                  <a:pt x="9309845" y="5120414"/>
                </a:lnTo>
                <a:lnTo>
                  <a:pt x="0" y="5120414"/>
                </a:lnTo>
                <a:lnTo>
                  <a:pt x="0" y="0"/>
                </a:lnTo>
                <a:close/>
              </a:path>
            </a:pathLst>
          </a:custGeom>
          <a:blipFill>
            <a:blip r:embed="rId2"/>
            <a:stretch>
              <a:fillRect l="0" t="0" r="0" b="0"/>
            </a:stretch>
          </a:blipFill>
        </p:spPr>
      </p:sp>
      <p:sp>
        <p:nvSpPr>
          <p:cNvPr name="TextBox 15" id="15"/>
          <p:cNvSpPr txBox="true"/>
          <p:nvPr/>
        </p:nvSpPr>
        <p:spPr>
          <a:xfrm rot="0">
            <a:off x="799283" y="3205082"/>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Multiple Inheritance</a:t>
            </a:r>
          </a:p>
        </p:txBody>
      </p:sp>
      <p:sp>
        <p:nvSpPr>
          <p:cNvPr name="TextBox 16" id="16"/>
          <p:cNvSpPr txBox="true"/>
          <p:nvPr/>
        </p:nvSpPr>
        <p:spPr>
          <a:xfrm rot="0">
            <a:off x="0" y="4132042"/>
            <a:ext cx="7267610" cy="2893516"/>
          </a:xfrm>
          <a:prstGeom prst="rect">
            <a:avLst/>
          </a:prstGeom>
        </p:spPr>
        <p:txBody>
          <a:bodyPr anchor="t" rtlCol="false" tIns="0" lIns="0" bIns="0" rIns="0">
            <a:spAutoFit/>
          </a:bodyPr>
          <a:lstStyle/>
          <a:p>
            <a:pPr algn="ctr">
              <a:lnSpc>
                <a:spcPts val="3903"/>
              </a:lnSpc>
              <a:spcBef>
                <a:spcPct val="0"/>
              </a:spcBef>
            </a:pPr>
            <a:r>
              <a:rPr lang="en-US" b="true" sz="2351">
                <a:solidFill>
                  <a:srgbClr val="000000"/>
                </a:solidFill>
                <a:latin typeface="Open Sauce Bold"/>
                <a:ea typeface="Open Sauce Bold"/>
                <a:cs typeface="Open Sauce Bold"/>
                <a:sym typeface="Open Sauce Bold"/>
              </a:rPr>
              <a:t>Multiple inheritance is a programming feature that allows a class or object to inherit characteristics from more than one parent class or object. It differs from single inheritance, where an object or class can only inherit from one parent class or object.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549432" y="1093241"/>
            <a:ext cx="7246490" cy="8165059"/>
          </a:xfrm>
          <a:custGeom>
            <a:avLst/>
            <a:gdLst/>
            <a:ahLst/>
            <a:cxnLst/>
            <a:rect r="r" b="b" t="t" l="l"/>
            <a:pathLst>
              <a:path h="8165059" w="7246490">
                <a:moveTo>
                  <a:pt x="0" y="0"/>
                </a:moveTo>
                <a:lnTo>
                  <a:pt x="7246490" y="0"/>
                </a:lnTo>
                <a:lnTo>
                  <a:pt x="7246490" y="8165059"/>
                </a:lnTo>
                <a:lnTo>
                  <a:pt x="0" y="8165059"/>
                </a:lnTo>
                <a:lnTo>
                  <a:pt x="0" y="0"/>
                </a:lnTo>
                <a:close/>
              </a:path>
            </a:pathLst>
          </a:custGeom>
          <a:blipFill>
            <a:blip r:embed="rId2"/>
            <a:stretch>
              <a:fillRect l="0" t="0" r="0" b="0"/>
            </a:stretch>
          </a:blipFill>
        </p:spPr>
      </p:sp>
      <p:sp>
        <p:nvSpPr>
          <p:cNvPr name="TextBox 15" id="15"/>
          <p:cNvSpPr txBox="true"/>
          <p:nvPr/>
        </p:nvSpPr>
        <p:spPr>
          <a:xfrm rot="0">
            <a:off x="799283" y="3205082"/>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Multiple Inheritance</a:t>
            </a:r>
          </a:p>
        </p:txBody>
      </p:sp>
      <p:sp>
        <p:nvSpPr>
          <p:cNvPr name="TextBox 16" id="16"/>
          <p:cNvSpPr txBox="true"/>
          <p:nvPr/>
        </p:nvSpPr>
        <p:spPr>
          <a:xfrm rot="0">
            <a:off x="0" y="4132042"/>
            <a:ext cx="7267610" cy="2893516"/>
          </a:xfrm>
          <a:prstGeom prst="rect">
            <a:avLst/>
          </a:prstGeom>
        </p:spPr>
        <p:txBody>
          <a:bodyPr anchor="t" rtlCol="false" tIns="0" lIns="0" bIns="0" rIns="0">
            <a:spAutoFit/>
          </a:bodyPr>
          <a:lstStyle/>
          <a:p>
            <a:pPr algn="ctr">
              <a:lnSpc>
                <a:spcPts val="3903"/>
              </a:lnSpc>
              <a:spcBef>
                <a:spcPct val="0"/>
              </a:spcBef>
            </a:pPr>
            <a:r>
              <a:rPr lang="en-US" b="true" sz="2351">
                <a:solidFill>
                  <a:srgbClr val="000000"/>
                </a:solidFill>
                <a:latin typeface="Open Sauce Bold"/>
                <a:ea typeface="Open Sauce Bold"/>
                <a:cs typeface="Open Sauce Bold"/>
                <a:sym typeface="Open Sauce Bold"/>
              </a:rPr>
              <a:t>Multiple inheritance is a programming feature that allows a class or object to inherit characteristics from more than one parent class or object. It differs from single inheritance, where an object or class can only inherit from one parent class or object.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8589193" y="2842835"/>
            <a:ext cx="9403376" cy="4761203"/>
          </a:xfrm>
          <a:custGeom>
            <a:avLst/>
            <a:gdLst/>
            <a:ahLst/>
            <a:cxnLst/>
            <a:rect r="r" b="b" t="t" l="l"/>
            <a:pathLst>
              <a:path h="4761203" w="9403376">
                <a:moveTo>
                  <a:pt x="0" y="0"/>
                </a:moveTo>
                <a:lnTo>
                  <a:pt x="9403376" y="0"/>
                </a:lnTo>
                <a:lnTo>
                  <a:pt x="9403376" y="4761203"/>
                </a:lnTo>
                <a:lnTo>
                  <a:pt x="0" y="4761203"/>
                </a:lnTo>
                <a:lnTo>
                  <a:pt x="0" y="0"/>
                </a:lnTo>
                <a:close/>
              </a:path>
            </a:pathLst>
          </a:custGeom>
          <a:blipFill>
            <a:blip r:embed="rId2"/>
            <a:stretch>
              <a:fillRect l="0" t="0" r="0" b="0"/>
            </a:stretch>
          </a:blipFill>
        </p:spPr>
      </p:sp>
      <p:sp>
        <p:nvSpPr>
          <p:cNvPr name="TextBox 15" id="15"/>
          <p:cNvSpPr txBox="true"/>
          <p:nvPr/>
        </p:nvSpPr>
        <p:spPr>
          <a:xfrm rot="0">
            <a:off x="799283" y="3205082"/>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Hybrid Inheritance</a:t>
            </a:r>
          </a:p>
        </p:txBody>
      </p:sp>
      <p:sp>
        <p:nvSpPr>
          <p:cNvPr name="TextBox 16" id="16"/>
          <p:cNvSpPr txBox="true"/>
          <p:nvPr/>
        </p:nvSpPr>
        <p:spPr>
          <a:xfrm rot="0">
            <a:off x="0" y="4132042"/>
            <a:ext cx="7267610" cy="4356580"/>
          </a:xfrm>
          <a:prstGeom prst="rect">
            <a:avLst/>
          </a:prstGeom>
        </p:spPr>
        <p:txBody>
          <a:bodyPr anchor="t" rtlCol="false" tIns="0" lIns="0" bIns="0" rIns="0">
            <a:spAutoFit/>
          </a:bodyPr>
          <a:lstStyle/>
          <a:p>
            <a:pPr algn="ctr">
              <a:lnSpc>
                <a:spcPts val="3903"/>
              </a:lnSpc>
            </a:pPr>
            <a:r>
              <a:rPr lang="en-US" sz="2351" b="true">
                <a:solidFill>
                  <a:srgbClr val="000000"/>
                </a:solidFill>
                <a:latin typeface="Open Sauce Bold"/>
                <a:ea typeface="Open Sauce Bold"/>
                <a:cs typeface="Open Sauce Bold"/>
                <a:sym typeface="Open Sauce Bold"/>
              </a:rPr>
              <a:t>Hybrid inheritance is a programming technique that combines multiple inheritance types to allow a class to inherit properties and behaviors from multiple sources. It's also known as multipath inheritance because it creates multiple paths through which a subclass can inherit properties. </a:t>
            </a:r>
          </a:p>
          <a:p>
            <a:pPr algn="ctr">
              <a:lnSpc>
                <a:spcPts val="3903"/>
              </a:lnSpc>
            </a:pPr>
          </a:p>
          <a:p>
            <a:pPr algn="ctr">
              <a:lnSpc>
                <a:spcPts val="390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867131" y="765353"/>
            <a:ext cx="6716021" cy="8756294"/>
          </a:xfrm>
          <a:custGeom>
            <a:avLst/>
            <a:gdLst/>
            <a:ahLst/>
            <a:cxnLst/>
            <a:rect r="r" b="b" t="t" l="l"/>
            <a:pathLst>
              <a:path h="8756294" w="6716021">
                <a:moveTo>
                  <a:pt x="0" y="0"/>
                </a:moveTo>
                <a:lnTo>
                  <a:pt x="6716021" y="0"/>
                </a:lnTo>
                <a:lnTo>
                  <a:pt x="6716021" y="8756294"/>
                </a:lnTo>
                <a:lnTo>
                  <a:pt x="0" y="8756294"/>
                </a:lnTo>
                <a:lnTo>
                  <a:pt x="0" y="0"/>
                </a:lnTo>
                <a:close/>
              </a:path>
            </a:pathLst>
          </a:custGeom>
          <a:blipFill>
            <a:blip r:embed="rId2"/>
            <a:stretch>
              <a:fillRect l="0" t="-3079" r="0" b="-3079"/>
            </a:stretch>
          </a:blipFill>
        </p:spPr>
      </p:sp>
      <p:sp>
        <p:nvSpPr>
          <p:cNvPr name="TextBox 15" id="15"/>
          <p:cNvSpPr txBox="true"/>
          <p:nvPr/>
        </p:nvSpPr>
        <p:spPr>
          <a:xfrm rot="0">
            <a:off x="799283" y="3205082"/>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Hybrid Inheritance</a:t>
            </a:r>
          </a:p>
        </p:txBody>
      </p:sp>
      <p:sp>
        <p:nvSpPr>
          <p:cNvPr name="TextBox 16" id="16"/>
          <p:cNvSpPr txBox="true"/>
          <p:nvPr/>
        </p:nvSpPr>
        <p:spPr>
          <a:xfrm rot="0">
            <a:off x="0" y="4132042"/>
            <a:ext cx="7267610" cy="4356580"/>
          </a:xfrm>
          <a:prstGeom prst="rect">
            <a:avLst/>
          </a:prstGeom>
        </p:spPr>
        <p:txBody>
          <a:bodyPr anchor="t" rtlCol="false" tIns="0" lIns="0" bIns="0" rIns="0">
            <a:spAutoFit/>
          </a:bodyPr>
          <a:lstStyle/>
          <a:p>
            <a:pPr algn="ctr">
              <a:lnSpc>
                <a:spcPts val="3903"/>
              </a:lnSpc>
            </a:pPr>
            <a:r>
              <a:rPr lang="en-US" sz="2351" b="true">
                <a:solidFill>
                  <a:srgbClr val="000000"/>
                </a:solidFill>
                <a:latin typeface="Open Sauce Bold"/>
                <a:ea typeface="Open Sauce Bold"/>
                <a:cs typeface="Open Sauce Bold"/>
                <a:sym typeface="Open Sauce Bold"/>
              </a:rPr>
              <a:t>Hybrid inheritance is a programming technique that combines multiple inheritance types to allow a class to inherit properties and behaviors from multiple sources. It's also known as multipath inheritance because it creates multiple paths through which a subclass can inherit properties. </a:t>
            </a:r>
          </a:p>
          <a:p>
            <a:pPr algn="ctr">
              <a:lnSpc>
                <a:spcPts val="3903"/>
              </a:lnSpc>
            </a:pPr>
          </a:p>
          <a:p>
            <a:pPr algn="ctr">
              <a:lnSpc>
                <a:spcPts val="390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4" id="14"/>
          <p:cNvSpPr txBox="true"/>
          <p:nvPr/>
        </p:nvSpPr>
        <p:spPr>
          <a:xfrm rot="0">
            <a:off x="933118" y="4387692"/>
            <a:ext cx="7479779" cy="755808"/>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 POLYMORPHISM</a:t>
            </a:r>
          </a:p>
        </p:txBody>
      </p:sp>
      <p:sp>
        <p:nvSpPr>
          <p:cNvPr name="TextBox 15" id="15"/>
          <p:cNvSpPr txBox="true"/>
          <p:nvPr/>
        </p:nvSpPr>
        <p:spPr>
          <a:xfrm rot="0">
            <a:off x="8793361" y="3733482"/>
            <a:ext cx="9144000" cy="2762885"/>
          </a:xfrm>
          <a:prstGeom prst="rect">
            <a:avLst/>
          </a:prstGeom>
        </p:spPr>
        <p:txBody>
          <a:bodyPr anchor="t" rtlCol="false" tIns="0" lIns="0" bIns="0" rIns="0">
            <a:spAutoFit/>
          </a:bodyPr>
          <a:lstStyle/>
          <a:p>
            <a:pPr algn="ctr">
              <a:lnSpc>
                <a:spcPts val="3639"/>
              </a:lnSpc>
            </a:pPr>
          </a:p>
          <a:p>
            <a:pPr algn="ctr">
              <a:lnSpc>
                <a:spcPts val="3639"/>
              </a:lnSpc>
            </a:pPr>
            <a:r>
              <a:rPr lang="en-US" sz="2599" b="true">
                <a:solidFill>
                  <a:srgbClr val="000000"/>
                </a:solidFill>
                <a:latin typeface="Canva Sans Bold"/>
                <a:ea typeface="Canva Sans Bold"/>
                <a:cs typeface="Canva Sans Bold"/>
                <a:sym typeface="Canva Sans Bold"/>
              </a:rPr>
              <a:t>In Java, polymorphism is the ability of an object to take on many forms. It allows methods to behave differently based on the object that invokes them. There are two types of polymorphism in Java</a:t>
            </a:r>
          </a:p>
          <a:p>
            <a:pPr algn="ctr">
              <a:lnSpc>
                <a:spcPts val="363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10105980" y="357583"/>
            <a:ext cx="6642500" cy="9571833"/>
          </a:xfrm>
          <a:custGeom>
            <a:avLst/>
            <a:gdLst/>
            <a:ahLst/>
            <a:cxnLst/>
            <a:rect r="r" b="b" t="t" l="l"/>
            <a:pathLst>
              <a:path h="9571833" w="6642500">
                <a:moveTo>
                  <a:pt x="0" y="0"/>
                </a:moveTo>
                <a:lnTo>
                  <a:pt x="6642500" y="0"/>
                </a:lnTo>
                <a:lnTo>
                  <a:pt x="6642500" y="9571834"/>
                </a:lnTo>
                <a:lnTo>
                  <a:pt x="0" y="9571834"/>
                </a:lnTo>
                <a:lnTo>
                  <a:pt x="0" y="0"/>
                </a:lnTo>
                <a:close/>
              </a:path>
            </a:pathLst>
          </a:custGeom>
          <a:blipFill>
            <a:blip r:embed="rId2"/>
            <a:stretch>
              <a:fillRect l="-4037" t="0" r="-4037" b="0"/>
            </a:stretch>
          </a:blipFill>
        </p:spPr>
      </p:sp>
      <p:sp>
        <p:nvSpPr>
          <p:cNvPr name="TextBox 15" id="15"/>
          <p:cNvSpPr txBox="true"/>
          <p:nvPr/>
        </p:nvSpPr>
        <p:spPr>
          <a:xfrm rot="0">
            <a:off x="446440" y="2934389"/>
            <a:ext cx="664219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Method Overloading</a:t>
            </a:r>
          </a:p>
        </p:txBody>
      </p:sp>
      <p:sp>
        <p:nvSpPr>
          <p:cNvPr name="TextBox 16" id="16"/>
          <p:cNvSpPr txBox="true"/>
          <p:nvPr/>
        </p:nvSpPr>
        <p:spPr>
          <a:xfrm rot="0">
            <a:off x="0" y="4008878"/>
            <a:ext cx="7612999"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This type of polymorphism is resolved during compile time. It occurs when multiple methods have the same name but differ in parameters (either by type, number, or both).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592265" y="486610"/>
            <a:ext cx="6765962" cy="9313781"/>
          </a:xfrm>
          <a:custGeom>
            <a:avLst/>
            <a:gdLst/>
            <a:ahLst/>
            <a:cxnLst/>
            <a:rect r="r" b="b" t="t" l="l"/>
            <a:pathLst>
              <a:path h="9313781" w="6765962">
                <a:moveTo>
                  <a:pt x="0" y="0"/>
                </a:moveTo>
                <a:lnTo>
                  <a:pt x="6765963" y="0"/>
                </a:lnTo>
                <a:lnTo>
                  <a:pt x="6765963" y="9313780"/>
                </a:lnTo>
                <a:lnTo>
                  <a:pt x="0" y="9313780"/>
                </a:lnTo>
                <a:lnTo>
                  <a:pt x="0" y="0"/>
                </a:lnTo>
                <a:close/>
              </a:path>
            </a:pathLst>
          </a:custGeom>
          <a:blipFill>
            <a:blip r:embed="rId2"/>
            <a:stretch>
              <a:fillRect l="0" t="-3711" r="0" b="-3711"/>
            </a:stretch>
          </a:blipFill>
        </p:spPr>
      </p:sp>
      <p:sp>
        <p:nvSpPr>
          <p:cNvPr name="TextBox 15" id="15"/>
          <p:cNvSpPr txBox="true"/>
          <p:nvPr/>
        </p:nvSpPr>
        <p:spPr>
          <a:xfrm rot="0">
            <a:off x="0" y="2924864"/>
            <a:ext cx="7874077" cy="863600"/>
          </a:xfrm>
          <a:prstGeom prst="rect">
            <a:avLst/>
          </a:prstGeom>
        </p:spPr>
        <p:txBody>
          <a:bodyPr anchor="t" rtlCol="false" tIns="0" lIns="0" bIns="0" rIns="0">
            <a:spAutoFit/>
          </a:bodyPr>
          <a:lstStyle/>
          <a:p>
            <a:pPr algn="ctr">
              <a:lnSpc>
                <a:spcPts val="7000"/>
              </a:lnSpc>
            </a:pPr>
            <a:r>
              <a:rPr lang="en-US" sz="5000" b="true">
                <a:solidFill>
                  <a:srgbClr val="7ED957"/>
                </a:solidFill>
                <a:latin typeface="Canva Sans Bold"/>
                <a:ea typeface="Canva Sans Bold"/>
                <a:cs typeface="Canva Sans Bold"/>
                <a:sym typeface="Canva Sans Bold"/>
              </a:rPr>
              <a:t> Runtime Polymorphism</a:t>
            </a:r>
          </a:p>
        </p:txBody>
      </p:sp>
      <p:sp>
        <p:nvSpPr>
          <p:cNvPr name="TextBox 16" id="16"/>
          <p:cNvSpPr txBox="true"/>
          <p:nvPr/>
        </p:nvSpPr>
        <p:spPr>
          <a:xfrm rot="0">
            <a:off x="0" y="4008878"/>
            <a:ext cx="7612999" cy="47809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This type of polymorphism is resolved during runtime. It occurs when a subclass provides its own implementation of a method that is already defined in its superclass. The method in the subclass overrides the method in the superclass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61211" y="6136440"/>
            <a:ext cx="471348" cy="471348"/>
          </a:xfrm>
          <a:custGeom>
            <a:avLst/>
            <a:gdLst/>
            <a:ahLst/>
            <a:cxnLst/>
            <a:rect r="r" b="b" t="t" l="l"/>
            <a:pathLst>
              <a:path h="471348" w="471348">
                <a:moveTo>
                  <a:pt x="0" y="0"/>
                </a:moveTo>
                <a:lnTo>
                  <a:pt x="471347" y="0"/>
                </a:lnTo>
                <a:lnTo>
                  <a:pt x="471347" y="471348"/>
                </a:lnTo>
                <a:lnTo>
                  <a:pt x="0" y="471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861211" y="6759105"/>
            <a:ext cx="471348" cy="471348"/>
          </a:xfrm>
          <a:custGeom>
            <a:avLst/>
            <a:gdLst/>
            <a:ahLst/>
            <a:cxnLst/>
            <a:rect r="r" b="b" t="t" l="l"/>
            <a:pathLst>
              <a:path h="471348" w="471348">
                <a:moveTo>
                  <a:pt x="0" y="0"/>
                </a:moveTo>
                <a:lnTo>
                  <a:pt x="471347" y="0"/>
                </a:lnTo>
                <a:lnTo>
                  <a:pt x="471347" y="471347"/>
                </a:lnTo>
                <a:lnTo>
                  <a:pt x="0" y="4713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4861211" y="5533977"/>
            <a:ext cx="471348" cy="471348"/>
          </a:xfrm>
          <a:custGeom>
            <a:avLst/>
            <a:gdLst/>
            <a:ahLst/>
            <a:cxnLst/>
            <a:rect r="r" b="b" t="t" l="l"/>
            <a:pathLst>
              <a:path h="471348" w="471348">
                <a:moveTo>
                  <a:pt x="0" y="0"/>
                </a:moveTo>
                <a:lnTo>
                  <a:pt x="471347" y="0"/>
                </a:lnTo>
                <a:lnTo>
                  <a:pt x="471347" y="471348"/>
                </a:lnTo>
                <a:lnTo>
                  <a:pt x="0" y="471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4861211" y="7390005"/>
            <a:ext cx="471348" cy="471348"/>
          </a:xfrm>
          <a:custGeom>
            <a:avLst/>
            <a:gdLst/>
            <a:ahLst/>
            <a:cxnLst/>
            <a:rect r="r" b="b" t="t" l="l"/>
            <a:pathLst>
              <a:path h="471348" w="471348">
                <a:moveTo>
                  <a:pt x="0" y="0"/>
                </a:moveTo>
                <a:lnTo>
                  <a:pt x="471347" y="0"/>
                </a:lnTo>
                <a:lnTo>
                  <a:pt x="471347" y="471348"/>
                </a:lnTo>
                <a:lnTo>
                  <a:pt x="0" y="4713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5400000">
            <a:off x="8142053" y="-899719"/>
            <a:ext cx="14626818" cy="8111235"/>
          </a:xfrm>
          <a:custGeom>
            <a:avLst/>
            <a:gdLst/>
            <a:ahLst/>
            <a:cxnLst/>
            <a:rect r="r" b="b" t="t" l="l"/>
            <a:pathLst>
              <a:path h="8111235" w="14626818">
                <a:moveTo>
                  <a:pt x="0" y="0"/>
                </a:moveTo>
                <a:lnTo>
                  <a:pt x="14626818" y="0"/>
                </a:lnTo>
                <a:lnTo>
                  <a:pt x="14626818" y="8111236"/>
                </a:lnTo>
                <a:lnTo>
                  <a:pt x="0" y="8111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7" id="7"/>
          <p:cNvGrpSpPr>
            <a:grpSpLocks noChangeAspect="true"/>
          </p:cNvGrpSpPr>
          <p:nvPr/>
        </p:nvGrpSpPr>
        <p:grpSpPr>
          <a:xfrm rot="0">
            <a:off x="2061050" y="5371320"/>
            <a:ext cx="2659685" cy="2659685"/>
            <a:chOff x="0" y="0"/>
            <a:chExt cx="6350000" cy="6350000"/>
          </a:xfrm>
        </p:grpSpPr>
        <p:sp>
          <p:nvSpPr>
            <p:cNvPr name="Freeform 8" id="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2"/>
              <a:stretch>
                <a:fillRect l="0" t="-16620" r="0" b="-16620"/>
              </a:stretch>
            </a:blipFill>
          </p:spPr>
        </p:sp>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gradFill rotWithShape="true">
              <a:gsLst>
                <a:gs pos="0">
                  <a:srgbClr val="08377C">
                    <a:alpha val="100000"/>
                  </a:srgbClr>
                </a:gs>
                <a:gs pos="50000">
                  <a:srgbClr val="006BB6">
                    <a:alpha val="100000"/>
                  </a:srgbClr>
                </a:gs>
                <a:gs pos="100000">
                  <a:srgbClr val="C9E9FF">
                    <a:alpha val="100000"/>
                  </a:srgbClr>
                </a:gs>
              </a:gsLst>
              <a:lin ang="2700000"/>
            </a:gradFill>
          </p:spPr>
        </p:sp>
      </p:grpSp>
      <p:sp>
        <p:nvSpPr>
          <p:cNvPr name="TextBox 10" id="10"/>
          <p:cNvSpPr txBox="true"/>
          <p:nvPr/>
        </p:nvSpPr>
        <p:spPr>
          <a:xfrm rot="0">
            <a:off x="2061050" y="4085251"/>
            <a:ext cx="8304859" cy="866969"/>
          </a:xfrm>
          <a:prstGeom prst="rect">
            <a:avLst/>
          </a:prstGeom>
        </p:spPr>
        <p:txBody>
          <a:bodyPr anchor="t" rtlCol="false" tIns="0" lIns="0" bIns="0" rIns="0">
            <a:spAutoFit/>
          </a:bodyPr>
          <a:lstStyle/>
          <a:p>
            <a:pPr algn="just" marL="0" indent="0" lvl="0">
              <a:lnSpc>
                <a:spcPts val="6863"/>
              </a:lnSpc>
              <a:spcBef>
                <a:spcPct val="0"/>
              </a:spcBef>
            </a:pPr>
            <a:r>
              <a:rPr lang="en-US" b="true" sz="5719" spc="205" strike="noStrike" u="none">
                <a:solidFill>
                  <a:srgbClr val="006BB6"/>
                </a:solidFill>
                <a:latin typeface="Montserrat Classic Bold"/>
                <a:ea typeface="Montserrat Classic Bold"/>
                <a:cs typeface="Montserrat Classic Bold"/>
                <a:sym typeface="Montserrat Classic Bold"/>
              </a:rPr>
              <a:t>Contact Us</a:t>
            </a:r>
          </a:p>
        </p:txBody>
      </p:sp>
      <p:sp>
        <p:nvSpPr>
          <p:cNvPr name="TextBox 11" id="11"/>
          <p:cNvSpPr txBox="true"/>
          <p:nvPr/>
        </p:nvSpPr>
        <p:spPr>
          <a:xfrm rot="0">
            <a:off x="5478350" y="5752835"/>
            <a:ext cx="1791129" cy="238311"/>
          </a:xfrm>
          <a:prstGeom prst="rect">
            <a:avLst/>
          </a:prstGeom>
        </p:spPr>
        <p:txBody>
          <a:bodyPr anchor="t" rtlCol="false" tIns="0" lIns="0" bIns="0" rIns="0">
            <a:spAutoFit/>
          </a:bodyPr>
          <a:lstStyle/>
          <a:p>
            <a:pPr algn="l">
              <a:lnSpc>
                <a:spcPts val="1956"/>
              </a:lnSpc>
              <a:spcBef>
                <a:spcPct val="0"/>
              </a:spcBef>
            </a:pPr>
            <a:r>
              <a:rPr lang="en-US" sz="1397">
                <a:solidFill>
                  <a:srgbClr val="010101"/>
                </a:solidFill>
                <a:latin typeface="Montserrat"/>
                <a:ea typeface="Montserrat"/>
                <a:cs typeface="Montserrat"/>
                <a:sym typeface="Montserrat"/>
              </a:rPr>
              <a:t>01323915030</a:t>
            </a:r>
          </a:p>
        </p:txBody>
      </p:sp>
      <p:sp>
        <p:nvSpPr>
          <p:cNvPr name="TextBox 12" id="12"/>
          <p:cNvSpPr txBox="true"/>
          <p:nvPr/>
        </p:nvSpPr>
        <p:spPr>
          <a:xfrm rot="0">
            <a:off x="5478350" y="5493118"/>
            <a:ext cx="1161433" cy="278676"/>
          </a:xfrm>
          <a:prstGeom prst="rect">
            <a:avLst/>
          </a:prstGeom>
        </p:spPr>
        <p:txBody>
          <a:bodyPr anchor="t" rtlCol="false" tIns="0" lIns="0" bIns="0" rIns="0">
            <a:spAutoFit/>
          </a:bodyPr>
          <a:lstStyle/>
          <a:p>
            <a:pPr algn="l">
              <a:lnSpc>
                <a:spcPts val="2347"/>
              </a:lnSpc>
              <a:spcBef>
                <a:spcPct val="0"/>
              </a:spcBef>
            </a:pPr>
            <a:r>
              <a:rPr lang="en-US" sz="1676" b="true">
                <a:solidFill>
                  <a:srgbClr val="006BB6"/>
                </a:solidFill>
                <a:latin typeface="Montserrat Semi-Bold"/>
                <a:ea typeface="Montserrat Semi-Bold"/>
                <a:cs typeface="Montserrat Semi-Bold"/>
                <a:sym typeface="Montserrat Semi-Bold"/>
              </a:rPr>
              <a:t>Phone</a:t>
            </a:r>
          </a:p>
        </p:txBody>
      </p:sp>
      <p:sp>
        <p:nvSpPr>
          <p:cNvPr name="TextBox 13" id="13"/>
          <p:cNvSpPr txBox="true"/>
          <p:nvPr/>
        </p:nvSpPr>
        <p:spPr>
          <a:xfrm rot="0">
            <a:off x="5478350" y="6107865"/>
            <a:ext cx="1161433" cy="278676"/>
          </a:xfrm>
          <a:prstGeom prst="rect">
            <a:avLst/>
          </a:prstGeom>
        </p:spPr>
        <p:txBody>
          <a:bodyPr anchor="t" rtlCol="false" tIns="0" lIns="0" bIns="0" rIns="0">
            <a:spAutoFit/>
          </a:bodyPr>
          <a:lstStyle/>
          <a:p>
            <a:pPr algn="l">
              <a:lnSpc>
                <a:spcPts val="2347"/>
              </a:lnSpc>
              <a:spcBef>
                <a:spcPct val="0"/>
              </a:spcBef>
            </a:pPr>
            <a:r>
              <a:rPr lang="en-US" sz="1676" b="true">
                <a:solidFill>
                  <a:srgbClr val="006BB6"/>
                </a:solidFill>
                <a:latin typeface="Montserrat Semi-Bold"/>
                <a:ea typeface="Montserrat Semi-Bold"/>
                <a:cs typeface="Montserrat Semi-Bold"/>
                <a:sym typeface="Montserrat Semi-Bold"/>
              </a:rPr>
              <a:t>Mail</a:t>
            </a:r>
          </a:p>
        </p:txBody>
      </p:sp>
      <p:sp>
        <p:nvSpPr>
          <p:cNvPr name="TextBox 14" id="14"/>
          <p:cNvSpPr txBox="true"/>
          <p:nvPr/>
        </p:nvSpPr>
        <p:spPr>
          <a:xfrm rot="0">
            <a:off x="5478350" y="6730530"/>
            <a:ext cx="1161433" cy="278676"/>
          </a:xfrm>
          <a:prstGeom prst="rect">
            <a:avLst/>
          </a:prstGeom>
        </p:spPr>
        <p:txBody>
          <a:bodyPr anchor="t" rtlCol="false" tIns="0" lIns="0" bIns="0" rIns="0">
            <a:spAutoFit/>
          </a:bodyPr>
          <a:lstStyle/>
          <a:p>
            <a:pPr algn="l">
              <a:lnSpc>
                <a:spcPts val="2347"/>
              </a:lnSpc>
              <a:spcBef>
                <a:spcPct val="0"/>
              </a:spcBef>
            </a:pPr>
            <a:r>
              <a:rPr lang="en-US" sz="1676" b="true">
                <a:solidFill>
                  <a:srgbClr val="006BB6"/>
                </a:solidFill>
                <a:latin typeface="Montserrat Semi-Bold"/>
                <a:ea typeface="Montserrat Semi-Bold"/>
                <a:cs typeface="Montserrat Semi-Bold"/>
                <a:sym typeface="Montserrat Semi-Bold"/>
              </a:rPr>
              <a:t>Website</a:t>
            </a:r>
          </a:p>
        </p:txBody>
      </p:sp>
      <p:sp>
        <p:nvSpPr>
          <p:cNvPr name="TextBox 15" id="15"/>
          <p:cNvSpPr txBox="true"/>
          <p:nvPr/>
        </p:nvSpPr>
        <p:spPr>
          <a:xfrm rot="0">
            <a:off x="5478350" y="7383172"/>
            <a:ext cx="1161433" cy="278676"/>
          </a:xfrm>
          <a:prstGeom prst="rect">
            <a:avLst/>
          </a:prstGeom>
        </p:spPr>
        <p:txBody>
          <a:bodyPr anchor="t" rtlCol="false" tIns="0" lIns="0" bIns="0" rIns="0">
            <a:spAutoFit/>
          </a:bodyPr>
          <a:lstStyle/>
          <a:p>
            <a:pPr algn="l">
              <a:lnSpc>
                <a:spcPts val="2347"/>
              </a:lnSpc>
              <a:spcBef>
                <a:spcPct val="0"/>
              </a:spcBef>
            </a:pPr>
            <a:r>
              <a:rPr lang="en-US" sz="1676" b="true">
                <a:solidFill>
                  <a:srgbClr val="006BB6"/>
                </a:solidFill>
                <a:latin typeface="Montserrat Semi-Bold"/>
                <a:ea typeface="Montserrat Semi-Bold"/>
                <a:cs typeface="Montserrat Semi-Bold"/>
                <a:sym typeface="Montserrat Semi-Bold"/>
              </a:rPr>
              <a:t>Address</a:t>
            </a:r>
          </a:p>
        </p:txBody>
      </p:sp>
      <p:sp>
        <p:nvSpPr>
          <p:cNvPr name="TextBox 16" id="16"/>
          <p:cNvSpPr txBox="true"/>
          <p:nvPr/>
        </p:nvSpPr>
        <p:spPr>
          <a:xfrm rot="0">
            <a:off x="5478350" y="6998726"/>
            <a:ext cx="2929742" cy="238311"/>
          </a:xfrm>
          <a:prstGeom prst="rect">
            <a:avLst/>
          </a:prstGeom>
        </p:spPr>
        <p:txBody>
          <a:bodyPr anchor="t" rtlCol="false" tIns="0" lIns="0" bIns="0" rIns="0">
            <a:spAutoFit/>
          </a:bodyPr>
          <a:lstStyle/>
          <a:p>
            <a:pPr algn="l">
              <a:lnSpc>
                <a:spcPts val="1956"/>
              </a:lnSpc>
              <a:spcBef>
                <a:spcPct val="0"/>
              </a:spcBef>
            </a:pPr>
            <a:r>
              <a:rPr lang="en-US" sz="1397">
                <a:solidFill>
                  <a:srgbClr val="010101"/>
                </a:solidFill>
                <a:latin typeface="Montserrat"/>
                <a:ea typeface="Montserrat"/>
                <a:cs typeface="Montserrat"/>
                <a:sym typeface="Montserrat"/>
              </a:rPr>
              <a:t>shawon30.pythonanywhere.com</a:t>
            </a:r>
          </a:p>
        </p:txBody>
      </p:sp>
      <p:sp>
        <p:nvSpPr>
          <p:cNvPr name="TextBox 17" id="17"/>
          <p:cNvSpPr txBox="true"/>
          <p:nvPr/>
        </p:nvSpPr>
        <p:spPr>
          <a:xfrm rot="0">
            <a:off x="5478350" y="7642321"/>
            <a:ext cx="3301440" cy="238311"/>
          </a:xfrm>
          <a:prstGeom prst="rect">
            <a:avLst/>
          </a:prstGeom>
        </p:spPr>
        <p:txBody>
          <a:bodyPr anchor="t" rtlCol="false" tIns="0" lIns="0" bIns="0" rIns="0">
            <a:spAutoFit/>
          </a:bodyPr>
          <a:lstStyle/>
          <a:p>
            <a:pPr algn="l">
              <a:lnSpc>
                <a:spcPts val="1956"/>
              </a:lnSpc>
              <a:spcBef>
                <a:spcPct val="0"/>
              </a:spcBef>
            </a:pPr>
            <a:r>
              <a:rPr lang="en-US" sz="1397">
                <a:solidFill>
                  <a:srgbClr val="010101"/>
                </a:solidFill>
                <a:latin typeface="Montserrat"/>
                <a:ea typeface="Montserrat"/>
                <a:cs typeface="Montserrat"/>
                <a:sym typeface="Montserrat"/>
              </a:rPr>
              <a:t>Khoksa,Kushtia</a:t>
            </a:r>
          </a:p>
        </p:txBody>
      </p:sp>
      <p:sp>
        <p:nvSpPr>
          <p:cNvPr name="TextBox 18" id="18"/>
          <p:cNvSpPr txBox="true"/>
          <p:nvPr/>
        </p:nvSpPr>
        <p:spPr>
          <a:xfrm rot="0">
            <a:off x="5478350" y="6378752"/>
            <a:ext cx="3301440" cy="238266"/>
          </a:xfrm>
          <a:prstGeom prst="rect">
            <a:avLst/>
          </a:prstGeom>
        </p:spPr>
        <p:txBody>
          <a:bodyPr anchor="t" rtlCol="false" tIns="0" lIns="0" bIns="0" rIns="0">
            <a:spAutoFit/>
          </a:bodyPr>
          <a:lstStyle/>
          <a:p>
            <a:pPr algn="l">
              <a:lnSpc>
                <a:spcPts val="1956"/>
              </a:lnSpc>
              <a:spcBef>
                <a:spcPct val="0"/>
              </a:spcBef>
            </a:pPr>
            <a:r>
              <a:rPr lang="en-US" sz="1397">
                <a:solidFill>
                  <a:srgbClr val="010101"/>
                </a:solidFill>
                <a:latin typeface="Montserrat"/>
                <a:ea typeface="Montserrat"/>
                <a:cs typeface="Montserrat"/>
                <a:sym typeface="Montserrat"/>
              </a:rPr>
              <a:t>haquemahmudul600@gmail.com</a:t>
            </a:r>
          </a:p>
        </p:txBody>
      </p:sp>
      <p:sp>
        <p:nvSpPr>
          <p:cNvPr name="TextBox 19" id="19"/>
          <p:cNvSpPr txBox="true"/>
          <p:nvPr/>
        </p:nvSpPr>
        <p:spPr>
          <a:xfrm rot="0">
            <a:off x="2061050" y="2715257"/>
            <a:ext cx="7415628" cy="1257047"/>
          </a:xfrm>
          <a:prstGeom prst="rect">
            <a:avLst/>
          </a:prstGeom>
        </p:spPr>
        <p:txBody>
          <a:bodyPr anchor="t" rtlCol="false" tIns="0" lIns="0" bIns="0" rIns="0">
            <a:spAutoFit/>
          </a:bodyPr>
          <a:lstStyle/>
          <a:p>
            <a:pPr algn="l" marL="0" indent="0" lvl="0">
              <a:lnSpc>
                <a:spcPts val="9873"/>
              </a:lnSpc>
              <a:spcBef>
                <a:spcPct val="0"/>
              </a:spcBef>
            </a:pPr>
            <a:r>
              <a:rPr lang="en-US" b="true" sz="8227" spc="296" strike="noStrike" u="none">
                <a:solidFill>
                  <a:srgbClr val="2A2E3A"/>
                </a:solidFill>
                <a:latin typeface="Montserrat Classic Bold"/>
                <a:ea typeface="Montserrat Classic Bold"/>
                <a:cs typeface="Montserrat Classic Bold"/>
                <a:sym typeface="Montserrat Classic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620" r="0" b="-16620"/>
              </a:stretch>
            </a:blipFill>
          </p:spPr>
        </p:sp>
      </p:grpSp>
      <p:grpSp>
        <p:nvGrpSpPr>
          <p:cNvPr name="Group 9" id="9"/>
          <p:cNvGrpSpPr/>
          <p:nvPr/>
        </p:nvGrpSpPr>
        <p:grpSpPr>
          <a:xfrm rot="0">
            <a:off x="1028700" y="3749017"/>
            <a:ext cx="7178768" cy="1008529"/>
            <a:chOff x="0" y="0"/>
            <a:chExt cx="9571691" cy="1344706"/>
          </a:xfrm>
        </p:grpSpPr>
        <p:sp>
          <p:nvSpPr>
            <p:cNvPr name="Freeform 10" id="10"/>
            <p:cNvSpPr/>
            <p:nvPr/>
          </p:nvSpPr>
          <p:spPr>
            <a:xfrm flipH="false" flipV="false" rot="0">
              <a:off x="0" y="0"/>
              <a:ext cx="9571691" cy="1344706"/>
            </a:xfrm>
            <a:custGeom>
              <a:avLst/>
              <a:gdLst/>
              <a:ahLst/>
              <a:cxnLst/>
              <a:rect r="r" b="b" t="t" l="l"/>
              <a:pathLst>
                <a:path h="1344706" w="9571691">
                  <a:moveTo>
                    <a:pt x="0" y="0"/>
                  </a:moveTo>
                  <a:lnTo>
                    <a:pt x="9571691" y="0"/>
                  </a:lnTo>
                  <a:lnTo>
                    <a:pt x="9571691" y="1344706"/>
                  </a:lnTo>
                  <a:lnTo>
                    <a:pt x="0" y="1344706"/>
                  </a:lnTo>
                  <a:lnTo>
                    <a:pt x="0" y="0"/>
                  </a:lnTo>
                  <a:close/>
                </a:path>
              </a:pathLst>
            </a:custGeom>
            <a:blipFill>
              <a:blip r:embed="rId7"/>
              <a:stretch>
                <a:fillRect l="0" t="0" r="0" b="0"/>
              </a:stretch>
            </a:blipFill>
          </p:spPr>
        </p:sp>
      </p:grpSp>
      <p:grpSp>
        <p:nvGrpSpPr>
          <p:cNvPr name="Group 11" id="11"/>
          <p:cNvGrpSpPr/>
          <p:nvPr/>
        </p:nvGrpSpPr>
        <p:grpSpPr>
          <a:xfrm rot="0">
            <a:off x="1028700" y="5143500"/>
            <a:ext cx="8762721" cy="787276"/>
            <a:chOff x="0" y="0"/>
            <a:chExt cx="11683628" cy="1049701"/>
          </a:xfrm>
        </p:grpSpPr>
        <p:sp>
          <p:nvSpPr>
            <p:cNvPr name="Freeform 12" id="12"/>
            <p:cNvSpPr/>
            <p:nvPr/>
          </p:nvSpPr>
          <p:spPr>
            <a:xfrm flipH="false" flipV="false" rot="0">
              <a:off x="0" y="0"/>
              <a:ext cx="11683628" cy="1049701"/>
            </a:xfrm>
            <a:custGeom>
              <a:avLst/>
              <a:gdLst/>
              <a:ahLst/>
              <a:cxnLst/>
              <a:rect r="r" b="b" t="t" l="l"/>
              <a:pathLst>
                <a:path h="1049701" w="11683628">
                  <a:moveTo>
                    <a:pt x="0" y="0"/>
                  </a:moveTo>
                  <a:lnTo>
                    <a:pt x="11683628" y="0"/>
                  </a:lnTo>
                  <a:lnTo>
                    <a:pt x="11683628" y="1049701"/>
                  </a:lnTo>
                  <a:lnTo>
                    <a:pt x="0" y="1049701"/>
                  </a:lnTo>
                  <a:lnTo>
                    <a:pt x="0" y="0"/>
                  </a:lnTo>
                  <a:close/>
                </a:path>
              </a:pathLst>
            </a:custGeom>
            <a:blipFill>
              <a:blip r:embed="rId8"/>
              <a:stretch>
                <a:fillRect l="0" t="0" r="0" b="0"/>
              </a:stretch>
            </a:blipFill>
          </p:spPr>
        </p:sp>
      </p:grpSp>
      <p:sp>
        <p:nvSpPr>
          <p:cNvPr name="Freeform 13" id="13"/>
          <p:cNvSpPr/>
          <p:nvPr/>
        </p:nvSpPr>
        <p:spPr>
          <a:xfrm flipH="false" flipV="false" rot="0">
            <a:off x="404128" y="8649064"/>
            <a:ext cx="624572" cy="624572"/>
          </a:xfrm>
          <a:custGeom>
            <a:avLst/>
            <a:gdLst/>
            <a:ahLst/>
            <a:cxnLst/>
            <a:rect r="r" b="b" t="t" l="l"/>
            <a:pathLst>
              <a:path h="624572" w="624572">
                <a:moveTo>
                  <a:pt x="0" y="0"/>
                </a:moveTo>
                <a:lnTo>
                  <a:pt x="624572" y="0"/>
                </a:lnTo>
                <a:lnTo>
                  <a:pt x="624572" y="624572"/>
                </a:lnTo>
                <a:lnTo>
                  <a:pt x="0" y="624572"/>
                </a:lnTo>
                <a:lnTo>
                  <a:pt x="0" y="0"/>
                </a:lnTo>
                <a:close/>
              </a:path>
            </a:pathLst>
          </a:custGeom>
          <a:blipFill>
            <a:blip r:embed="rId9"/>
            <a:stretch>
              <a:fillRect l="0" t="0" r="0" b="0"/>
            </a:stretch>
          </a:blipFill>
        </p:spPr>
      </p:sp>
      <p:sp>
        <p:nvSpPr>
          <p:cNvPr name="Freeform 14" id="14"/>
          <p:cNvSpPr/>
          <p:nvPr/>
        </p:nvSpPr>
        <p:spPr>
          <a:xfrm flipH="false" flipV="false" rot="0">
            <a:off x="502996" y="9381565"/>
            <a:ext cx="525704" cy="525704"/>
          </a:xfrm>
          <a:custGeom>
            <a:avLst/>
            <a:gdLst/>
            <a:ahLst/>
            <a:cxnLst/>
            <a:rect r="r" b="b" t="t" l="l"/>
            <a:pathLst>
              <a:path h="525704" w="525704">
                <a:moveTo>
                  <a:pt x="0" y="0"/>
                </a:moveTo>
                <a:lnTo>
                  <a:pt x="525704" y="0"/>
                </a:lnTo>
                <a:lnTo>
                  <a:pt x="525704" y="525704"/>
                </a:lnTo>
                <a:lnTo>
                  <a:pt x="0" y="525704"/>
                </a:lnTo>
                <a:lnTo>
                  <a:pt x="0" y="0"/>
                </a:lnTo>
                <a:close/>
              </a:path>
            </a:pathLst>
          </a:custGeom>
          <a:blipFill>
            <a:blip r:embed="rId10"/>
            <a:stretch>
              <a:fillRect l="0" t="0" r="0" b="0"/>
            </a:stretch>
          </a:blipFill>
        </p:spPr>
      </p:sp>
      <p:sp>
        <p:nvSpPr>
          <p:cNvPr name="Freeform 15" id="15"/>
          <p:cNvSpPr/>
          <p:nvPr/>
        </p:nvSpPr>
        <p:spPr>
          <a:xfrm flipH="false" flipV="false" rot="0">
            <a:off x="150375" y="676080"/>
            <a:ext cx="705241" cy="705241"/>
          </a:xfrm>
          <a:custGeom>
            <a:avLst/>
            <a:gdLst/>
            <a:ahLst/>
            <a:cxnLst/>
            <a:rect r="r" b="b" t="t" l="l"/>
            <a:pathLst>
              <a:path h="705241" w="705241">
                <a:moveTo>
                  <a:pt x="0" y="0"/>
                </a:moveTo>
                <a:lnTo>
                  <a:pt x="705241" y="0"/>
                </a:lnTo>
                <a:lnTo>
                  <a:pt x="705241" y="705240"/>
                </a:lnTo>
                <a:lnTo>
                  <a:pt x="0" y="705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395592" y="8488219"/>
            <a:ext cx="6062067" cy="537621"/>
          </a:xfrm>
          <a:prstGeom prst="rect">
            <a:avLst/>
          </a:prstGeom>
        </p:spPr>
        <p:txBody>
          <a:bodyPr anchor="t" rtlCol="false" tIns="0" lIns="0" bIns="0" rIns="0">
            <a:spAutoFit/>
          </a:bodyPr>
          <a:lstStyle/>
          <a:p>
            <a:pPr algn="ctr">
              <a:lnSpc>
                <a:spcPts val="4492"/>
              </a:lnSpc>
            </a:pPr>
            <a:r>
              <a:rPr lang="en-US" b="true" sz="3208">
                <a:solidFill>
                  <a:srgbClr val="7426EE"/>
                </a:solidFill>
                <a:latin typeface="Canva Sans Bold"/>
                <a:ea typeface="Canva Sans Bold"/>
                <a:cs typeface="Canva Sans Bold"/>
                <a:sym typeface="Canva Sans Bold"/>
              </a:rPr>
              <a:t>MAHMUDUL</a:t>
            </a:r>
            <a:r>
              <a:rPr lang="en-US" b="true" sz="3208">
                <a:solidFill>
                  <a:srgbClr val="FDFBFB"/>
                </a:solidFill>
                <a:latin typeface="Canva Sans Bold"/>
                <a:ea typeface="Canva Sans Bold"/>
                <a:cs typeface="Canva Sans Bold"/>
                <a:sym typeface="Canva Sans Bold"/>
              </a:rPr>
              <a:t> HAQUE SHAWON</a:t>
            </a:r>
          </a:p>
        </p:txBody>
      </p:sp>
      <p:sp>
        <p:nvSpPr>
          <p:cNvPr name="TextBox 17" id="17"/>
          <p:cNvSpPr txBox="true"/>
          <p:nvPr/>
        </p:nvSpPr>
        <p:spPr>
          <a:xfrm rot="0">
            <a:off x="10106185" y="9108931"/>
            <a:ext cx="7004596" cy="495374"/>
          </a:xfrm>
          <a:prstGeom prst="rect">
            <a:avLst/>
          </a:prstGeom>
        </p:spPr>
        <p:txBody>
          <a:bodyPr anchor="t" rtlCol="false" tIns="0" lIns="0" bIns="0" rIns="0">
            <a:spAutoFit/>
          </a:bodyPr>
          <a:lstStyle/>
          <a:p>
            <a:pPr algn="ctr">
              <a:lnSpc>
                <a:spcPts val="4195"/>
              </a:lnSpc>
            </a:pPr>
            <a:r>
              <a:rPr lang="en-US" b="true" sz="2997">
                <a:solidFill>
                  <a:srgbClr val="006BB6"/>
                </a:solidFill>
                <a:latin typeface="Canva Sans Bold"/>
                <a:ea typeface="Canva Sans Bold"/>
                <a:cs typeface="Canva Sans Bold"/>
                <a:sym typeface="Canva Sans Bold"/>
              </a:rPr>
              <a:t>COMPUTER </a:t>
            </a:r>
            <a:r>
              <a:rPr lang="en-US" b="true" sz="2997">
                <a:solidFill>
                  <a:srgbClr val="00569E"/>
                </a:solidFill>
                <a:latin typeface="Canva Sans Bold"/>
                <a:ea typeface="Canva Sans Bold"/>
                <a:cs typeface="Canva Sans Bold"/>
                <a:sym typeface="Canva Sans Bold"/>
              </a:rPr>
              <a:t>SCI</a:t>
            </a:r>
            <a:r>
              <a:rPr lang="en-US" b="true" sz="2997">
                <a:solidFill>
                  <a:srgbClr val="FDFBFB"/>
                </a:solidFill>
                <a:latin typeface="Canva Sans Bold"/>
                <a:ea typeface="Canva Sans Bold"/>
                <a:cs typeface="Canva Sans Bold"/>
                <a:sym typeface="Canva Sans Bold"/>
              </a:rPr>
              <a:t>ENCE &amp; TECHNOLOGY</a:t>
            </a:r>
          </a:p>
        </p:txBody>
      </p:sp>
      <p:sp>
        <p:nvSpPr>
          <p:cNvPr name="TextBox 18" id="18"/>
          <p:cNvSpPr txBox="true"/>
          <p:nvPr/>
        </p:nvSpPr>
        <p:spPr>
          <a:xfrm rot="0">
            <a:off x="1135633" y="8803661"/>
            <a:ext cx="3856321" cy="396733"/>
          </a:xfrm>
          <a:prstGeom prst="rect">
            <a:avLst/>
          </a:prstGeom>
        </p:spPr>
        <p:txBody>
          <a:bodyPr anchor="t" rtlCol="false" tIns="0" lIns="0" bIns="0" rIns="0">
            <a:spAutoFit/>
          </a:bodyPr>
          <a:lstStyle/>
          <a:p>
            <a:pPr algn="ctr">
              <a:lnSpc>
                <a:spcPts val="3269"/>
              </a:lnSpc>
              <a:spcBef>
                <a:spcPct val="0"/>
              </a:spcBef>
            </a:pPr>
            <a:r>
              <a:rPr lang="en-US" b="true" sz="2335">
                <a:solidFill>
                  <a:srgbClr val="5CE1E6"/>
                </a:solidFill>
                <a:latin typeface="Canva Sans Bold"/>
                <a:ea typeface="Canva Sans Bold"/>
                <a:cs typeface="Canva Sans Bold"/>
                <a:sym typeface="Canva Sans Bold"/>
              </a:rPr>
              <a:t>@Mahmudulhaqueshawon</a:t>
            </a:r>
          </a:p>
        </p:txBody>
      </p:sp>
      <p:sp>
        <p:nvSpPr>
          <p:cNvPr name="TextBox 19" id="19"/>
          <p:cNvSpPr txBox="true"/>
          <p:nvPr/>
        </p:nvSpPr>
        <p:spPr>
          <a:xfrm rot="0">
            <a:off x="1172816" y="9404831"/>
            <a:ext cx="1913227" cy="434012"/>
          </a:xfrm>
          <a:prstGeom prst="rect">
            <a:avLst/>
          </a:prstGeom>
        </p:spPr>
        <p:txBody>
          <a:bodyPr anchor="t" rtlCol="false" tIns="0" lIns="0" bIns="0" rIns="0">
            <a:spAutoFit/>
          </a:bodyPr>
          <a:lstStyle/>
          <a:p>
            <a:pPr algn="ctr">
              <a:lnSpc>
                <a:spcPts val="3523"/>
              </a:lnSpc>
            </a:pPr>
            <a:r>
              <a:rPr lang="en-US" sz="2516" b="true">
                <a:solidFill>
                  <a:srgbClr val="000000"/>
                </a:solidFill>
                <a:latin typeface="Canva Sans Bold"/>
                <a:ea typeface="Canva Sans Bold"/>
                <a:cs typeface="Canva Sans Bold"/>
                <a:sym typeface="Canva Sans Bold"/>
              </a:rPr>
              <a:t>@shawon30</a:t>
            </a:r>
          </a:p>
        </p:txBody>
      </p:sp>
      <p:sp>
        <p:nvSpPr>
          <p:cNvPr name="TextBox 20" id="20"/>
          <p:cNvSpPr txBox="true"/>
          <p:nvPr/>
        </p:nvSpPr>
        <p:spPr>
          <a:xfrm rot="0">
            <a:off x="1028700" y="700802"/>
            <a:ext cx="2859716" cy="589122"/>
          </a:xfrm>
          <a:prstGeom prst="rect">
            <a:avLst/>
          </a:prstGeom>
        </p:spPr>
        <p:txBody>
          <a:bodyPr anchor="t" rtlCol="false" tIns="0" lIns="0" bIns="0" rIns="0">
            <a:spAutoFit/>
          </a:bodyPr>
          <a:lstStyle/>
          <a:p>
            <a:pPr algn="ctr">
              <a:lnSpc>
                <a:spcPts val="4803"/>
              </a:lnSpc>
            </a:pPr>
            <a:r>
              <a:rPr lang="en-US" sz="3430" b="true">
                <a:solidFill>
                  <a:srgbClr val="FF3131"/>
                </a:solidFill>
                <a:latin typeface="Canva Sans Bold"/>
                <a:ea typeface="Canva Sans Bold"/>
                <a:cs typeface="Canva Sans Bold"/>
                <a:sym typeface="Canva Sans Bold"/>
              </a:rPr>
              <a:t>Python Lover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9" id="9"/>
          <p:cNvSpPr txBox="true"/>
          <p:nvPr/>
        </p:nvSpPr>
        <p:spPr>
          <a:xfrm rot="0">
            <a:off x="1695141" y="3096108"/>
            <a:ext cx="5224262" cy="4295228"/>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Java Inheritance</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Java Polymorphism</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Super class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Sub Class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Type of Inheritance</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Overridden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Run time Polymorphism</a:t>
            </a:r>
          </a:p>
          <a:p>
            <a:pPr algn="l">
              <a:lnSpc>
                <a:spcPts val="4345"/>
              </a:lnSpc>
            </a:pPr>
          </a:p>
        </p:txBody>
      </p:sp>
      <p:sp>
        <p:nvSpPr>
          <p:cNvPr name="TextBox 10" id="10"/>
          <p:cNvSpPr txBox="true"/>
          <p:nvPr/>
        </p:nvSpPr>
        <p:spPr>
          <a:xfrm rot="0">
            <a:off x="6919404" y="3079779"/>
            <a:ext cx="712352" cy="4295228"/>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01</a:t>
            </a:r>
          </a:p>
          <a:p>
            <a:pPr algn="r">
              <a:lnSpc>
                <a:spcPts val="4345"/>
              </a:lnSpc>
            </a:pPr>
            <a:r>
              <a:rPr lang="en-US" sz="2618" b="true">
                <a:solidFill>
                  <a:srgbClr val="191919"/>
                </a:solidFill>
                <a:latin typeface="Open Sauce Bold"/>
                <a:ea typeface="Open Sauce Bold"/>
                <a:cs typeface="Open Sauce Bold"/>
                <a:sym typeface="Open Sauce Bold"/>
              </a:rPr>
              <a:t>02</a:t>
            </a:r>
          </a:p>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p>
        </p:txBody>
      </p:sp>
      <p:sp>
        <p:nvSpPr>
          <p:cNvPr name="Freeform 11" id="11"/>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37299" t="0" r="-97456" b="0"/>
            </a:stretch>
          </a:blipFill>
        </p:spPr>
      </p:sp>
      <p:grpSp>
        <p:nvGrpSpPr>
          <p:cNvPr name="Group 12" id="12"/>
          <p:cNvGrpSpPr/>
          <p:nvPr/>
        </p:nvGrpSpPr>
        <p:grpSpPr>
          <a:xfrm rot="0">
            <a:off x="-1390959" y="856782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0206536" y="3314080"/>
            <a:ext cx="654889" cy="6548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Inheritance</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2496117"/>
          </a:xfrm>
          <a:prstGeom prst="rect">
            <a:avLst/>
          </a:prstGeom>
        </p:spPr>
        <p:txBody>
          <a:bodyPr anchor="t" rtlCol="false" tIns="0" lIns="0" bIns="0" rIns="0">
            <a:spAutoFit/>
          </a:bodyPr>
          <a:lstStyle/>
          <a:p>
            <a:pPr algn="l">
              <a:lnSpc>
                <a:spcPts val="2843"/>
              </a:lnSpc>
            </a:pPr>
          </a:p>
          <a:p>
            <a:pPr algn="l">
              <a:lnSpc>
                <a:spcPts val="2843"/>
              </a:lnSpc>
            </a:pPr>
            <a:r>
              <a:rPr lang="en-US" sz="2030" spc="-40">
                <a:solidFill>
                  <a:srgbClr val="051D40"/>
                </a:solidFill>
                <a:latin typeface="Poppins"/>
                <a:ea typeface="Poppins"/>
                <a:cs typeface="Poppins"/>
                <a:sym typeface="Poppins"/>
              </a:rPr>
              <a:t>Java inheritance is a mechanism in object-oriented programming (OOP) that allows one class to inherit the properties (fields) and behaviors (methods) of another class. This promotes code reuse and establishes a relationship between the parent (superclass) and child (subclass) classes.</a:t>
            </a:r>
          </a:p>
          <a:p>
            <a:pPr algn="l" marL="0" indent="0" lvl="0">
              <a:lnSpc>
                <a:spcPts val="2843"/>
              </a:lnSpc>
              <a:spcBef>
                <a:spcPct val="0"/>
              </a:spcBef>
            </a:pP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55593" y="481499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Code Reusability</a:t>
              </a:r>
            </a:p>
          </p:txBody>
        </p:sp>
      </p:grpSp>
      <p:grpSp>
        <p:nvGrpSpPr>
          <p:cNvPr name="Group 22" id="22"/>
          <p:cNvGrpSpPr/>
          <p:nvPr/>
        </p:nvGrpSpPr>
        <p:grpSpPr>
          <a:xfrm rot="0">
            <a:off x="5912407"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Flexibility</a:t>
              </a:r>
            </a:p>
          </p:txBody>
        </p:sp>
      </p:grpSp>
      <p:grpSp>
        <p:nvGrpSpPr>
          <p:cNvPr name="Group 25" id="25"/>
          <p:cNvGrpSpPr/>
          <p:nvPr/>
        </p:nvGrpSpPr>
        <p:grpSpPr>
          <a:xfrm rot="0">
            <a:off x="9298730" y="4800723"/>
            <a:ext cx="3697609" cy="685553"/>
            <a:chOff x="0" y="0"/>
            <a:chExt cx="1351560" cy="250585"/>
          </a:xfrm>
        </p:grpSpPr>
        <p:sp>
          <p:nvSpPr>
            <p:cNvPr name="Freeform 26" id="26"/>
            <p:cNvSpPr/>
            <p:nvPr/>
          </p:nvSpPr>
          <p:spPr>
            <a:xfrm flipH="false" flipV="false" rot="0">
              <a:off x="0" y="0"/>
              <a:ext cx="1351560" cy="250585"/>
            </a:xfrm>
            <a:custGeom>
              <a:avLst/>
              <a:gdLst/>
              <a:ahLst/>
              <a:cxnLst/>
              <a:rect r="r" b="b" t="t" l="l"/>
              <a:pathLst>
                <a:path h="250585" w="1351560">
                  <a:moveTo>
                    <a:pt x="96313" y="0"/>
                  </a:moveTo>
                  <a:lnTo>
                    <a:pt x="1255247" y="0"/>
                  </a:lnTo>
                  <a:cubicBezTo>
                    <a:pt x="1308440" y="0"/>
                    <a:pt x="1351560" y="43121"/>
                    <a:pt x="1351560" y="96313"/>
                  </a:cubicBezTo>
                  <a:lnTo>
                    <a:pt x="1351560" y="154272"/>
                  </a:lnTo>
                  <a:cubicBezTo>
                    <a:pt x="1351560" y="207465"/>
                    <a:pt x="1308440" y="250585"/>
                    <a:pt x="1255247" y="250585"/>
                  </a:cubicBezTo>
                  <a:lnTo>
                    <a:pt x="96313" y="250585"/>
                  </a:lnTo>
                  <a:cubicBezTo>
                    <a:pt x="43121" y="250585"/>
                    <a:pt x="0" y="207465"/>
                    <a:pt x="0" y="154272"/>
                  </a:cubicBezTo>
                  <a:lnTo>
                    <a:pt x="0" y="96313"/>
                  </a:lnTo>
                  <a:cubicBezTo>
                    <a:pt x="0" y="43121"/>
                    <a:pt x="43121" y="0"/>
                    <a:pt x="9631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1351560"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Hierarchical Structure</a:t>
              </a:r>
            </a:p>
          </p:txBody>
        </p:sp>
      </p:grpSp>
      <p:sp>
        <p:nvSpPr>
          <p:cNvPr name="TextBox 28" id="28"/>
          <p:cNvSpPr txBox="true"/>
          <p:nvPr/>
        </p:nvSpPr>
        <p:spPr>
          <a:xfrm rot="0">
            <a:off x="2310929" y="5652945"/>
            <a:ext cx="2661498" cy="2315408"/>
          </a:xfrm>
          <a:prstGeom prst="rect">
            <a:avLst/>
          </a:prstGeom>
        </p:spPr>
        <p:txBody>
          <a:bodyPr anchor="t" rtlCol="false" tIns="0" lIns="0" bIns="0" rIns="0">
            <a:spAutoFit/>
          </a:bodyPr>
          <a:lstStyle/>
          <a:p>
            <a:pPr algn="ctr" marL="0" indent="0" lvl="0">
              <a:lnSpc>
                <a:spcPts val="2054"/>
              </a:lnSpc>
              <a:spcBef>
                <a:spcPct val="0"/>
              </a:spcBef>
            </a:pPr>
            <a:r>
              <a:rPr lang="en-US" sz="1467" spc="-29">
                <a:solidFill>
                  <a:srgbClr val="FDFDFD"/>
                </a:solidFill>
                <a:latin typeface="Poppins"/>
                <a:ea typeface="Poppins"/>
                <a:cs typeface="Poppins"/>
                <a:sym typeface="Poppins"/>
              </a:rPr>
              <a:t>Inheritance allows a subclass to inherit methods and fields from a superclass, which means you can reuse the code already defined in the parent class. This avoids duplication and promotes cleaner, more maintainable code</a:t>
            </a:r>
          </a:p>
        </p:txBody>
      </p:sp>
      <p:sp>
        <p:nvSpPr>
          <p:cNvPr name="TextBox 29" id="29"/>
          <p:cNvSpPr txBox="true"/>
          <p:nvPr/>
        </p:nvSpPr>
        <p:spPr>
          <a:xfrm rot="0">
            <a:off x="5999225" y="5643420"/>
            <a:ext cx="2661498" cy="1776929"/>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Inheritance makes it easy to extend existing code by adding new functionalities without modifying the existing codebase</a:t>
            </a:r>
          </a:p>
        </p:txBody>
      </p:sp>
      <p:sp>
        <p:nvSpPr>
          <p:cNvPr name="TextBox 30" id="30"/>
          <p:cNvSpPr txBox="true"/>
          <p:nvPr/>
        </p:nvSpPr>
        <p:spPr>
          <a:xfrm rot="0">
            <a:off x="9689588" y="5643420"/>
            <a:ext cx="2661498" cy="2072204"/>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Inheritance helps to model real-world relationships. By establishing parent-child relationships, inheritance provides a clear and logical structure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10172301" y="1984219"/>
            <a:ext cx="4878253" cy="1343625"/>
            <a:chOff x="0" y="0"/>
            <a:chExt cx="1284807" cy="353877"/>
          </a:xfrm>
        </p:grpSpPr>
        <p:sp>
          <p:nvSpPr>
            <p:cNvPr name="Freeform 15" id="15"/>
            <p:cNvSpPr/>
            <p:nvPr/>
          </p:nvSpPr>
          <p:spPr>
            <a:xfrm flipH="false" flipV="false" rot="0">
              <a:off x="0" y="0"/>
              <a:ext cx="1284807" cy="353877"/>
            </a:xfrm>
            <a:custGeom>
              <a:avLst/>
              <a:gdLst/>
              <a:ahLst/>
              <a:cxnLst/>
              <a:rect r="r" b="b" t="t" l="l"/>
              <a:pathLst>
                <a:path h="353877" w="1284807">
                  <a:moveTo>
                    <a:pt x="0" y="0"/>
                  </a:moveTo>
                  <a:lnTo>
                    <a:pt x="1284807" y="0"/>
                  </a:lnTo>
                  <a:lnTo>
                    <a:pt x="1284807" y="353877"/>
                  </a:lnTo>
                  <a:lnTo>
                    <a:pt x="0" y="353877"/>
                  </a:lnTo>
                  <a:close/>
                </a:path>
              </a:pathLst>
            </a:custGeom>
            <a:solidFill>
              <a:srgbClr val="5CE1E6"/>
            </a:solidFill>
          </p:spPr>
        </p:sp>
        <p:sp>
          <p:nvSpPr>
            <p:cNvPr name="TextBox 16" id="16"/>
            <p:cNvSpPr txBox="true"/>
            <p:nvPr/>
          </p:nvSpPr>
          <p:spPr>
            <a:xfrm>
              <a:off x="0" y="-66675"/>
              <a:ext cx="1284807" cy="420552"/>
            </a:xfrm>
            <a:prstGeom prst="rect">
              <a:avLst/>
            </a:prstGeom>
          </p:spPr>
          <p:txBody>
            <a:bodyPr anchor="ctr" rtlCol="false" tIns="50800" lIns="50800" bIns="50800" rIns="50800"/>
            <a:lstStyle/>
            <a:p>
              <a:pPr algn="ctr">
                <a:lnSpc>
                  <a:spcPts val="5179"/>
                </a:lnSpc>
              </a:pPr>
              <a:r>
                <a:rPr lang="en-US" sz="3699">
                  <a:solidFill>
                    <a:srgbClr val="FFFFFF"/>
                  </a:solidFill>
                  <a:latin typeface="Open Sans Extra Bold"/>
                  <a:ea typeface="Open Sans Extra Bold"/>
                  <a:cs typeface="Open Sans Extra Bold"/>
                  <a:sym typeface="Open Sans Extra Bold"/>
                </a:rPr>
                <a:t>Parant</a:t>
              </a:r>
            </a:p>
          </p:txBody>
        </p:sp>
      </p:grpSp>
      <p:sp>
        <p:nvSpPr>
          <p:cNvPr name="TextBox 17" id="17"/>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Single Inheritance</a:t>
            </a:r>
          </a:p>
        </p:txBody>
      </p:sp>
      <p:sp>
        <p:nvSpPr>
          <p:cNvPr name="TextBox 18" id="18"/>
          <p:cNvSpPr txBox="true"/>
          <p:nvPr/>
        </p:nvSpPr>
        <p:spPr>
          <a:xfrm rot="0">
            <a:off x="337180" y="4449322"/>
            <a:ext cx="7416403" cy="494753"/>
          </a:xfrm>
          <a:prstGeom prst="rect">
            <a:avLst/>
          </a:prstGeom>
        </p:spPr>
        <p:txBody>
          <a:bodyPr anchor="t" rtlCol="false" tIns="0" lIns="0" bIns="0" rIns="0">
            <a:spAutoFit/>
          </a:bodyPr>
          <a:lstStyle/>
          <a:p>
            <a:pPr algn="ctr">
              <a:lnSpc>
                <a:spcPts val="4345"/>
              </a:lnSpc>
              <a:spcBef>
                <a:spcPct val="0"/>
              </a:spcBef>
            </a:pPr>
            <a:r>
              <a:rPr lang="en-US" b="true" sz="2618">
                <a:solidFill>
                  <a:srgbClr val="000000"/>
                </a:solidFill>
                <a:latin typeface="Open Sauce Bold"/>
                <a:ea typeface="Open Sauce Bold"/>
                <a:cs typeface="Open Sauce Bold"/>
                <a:sym typeface="Open Sauce Bold"/>
              </a:rPr>
              <a:t>A class can inherit from only one superclass.</a:t>
            </a:r>
          </a:p>
        </p:txBody>
      </p:sp>
      <p:sp>
        <p:nvSpPr>
          <p:cNvPr name="AutoShape 19" id="19"/>
          <p:cNvSpPr/>
          <p:nvPr/>
        </p:nvSpPr>
        <p:spPr>
          <a:xfrm flipH="true">
            <a:off x="12630477" y="3665146"/>
            <a:ext cx="0" cy="1777902"/>
          </a:xfrm>
          <a:prstGeom prst="line">
            <a:avLst/>
          </a:prstGeom>
          <a:ln cap="flat" w="38100">
            <a:solidFill>
              <a:srgbClr val="000000"/>
            </a:solidFill>
            <a:prstDash val="solid"/>
            <a:headEnd type="none" len="sm" w="sm"/>
            <a:tailEnd type="triangle" len="med" w="lg"/>
          </a:ln>
        </p:spPr>
      </p:sp>
      <p:grpSp>
        <p:nvGrpSpPr>
          <p:cNvPr name="Group 20" id="20"/>
          <p:cNvGrpSpPr/>
          <p:nvPr/>
        </p:nvGrpSpPr>
        <p:grpSpPr>
          <a:xfrm rot="0">
            <a:off x="10191351" y="5776423"/>
            <a:ext cx="4878253" cy="1343625"/>
            <a:chOff x="0" y="0"/>
            <a:chExt cx="1284807" cy="353877"/>
          </a:xfrm>
        </p:grpSpPr>
        <p:sp>
          <p:nvSpPr>
            <p:cNvPr name="Freeform 21" id="21"/>
            <p:cNvSpPr/>
            <p:nvPr/>
          </p:nvSpPr>
          <p:spPr>
            <a:xfrm flipH="false" flipV="false" rot="0">
              <a:off x="0" y="0"/>
              <a:ext cx="1284807" cy="353877"/>
            </a:xfrm>
            <a:custGeom>
              <a:avLst/>
              <a:gdLst/>
              <a:ahLst/>
              <a:cxnLst/>
              <a:rect r="r" b="b" t="t" l="l"/>
              <a:pathLst>
                <a:path h="353877" w="1284807">
                  <a:moveTo>
                    <a:pt x="0" y="0"/>
                  </a:moveTo>
                  <a:lnTo>
                    <a:pt x="1284807" y="0"/>
                  </a:lnTo>
                  <a:lnTo>
                    <a:pt x="1284807" y="353877"/>
                  </a:lnTo>
                  <a:lnTo>
                    <a:pt x="0" y="353877"/>
                  </a:lnTo>
                  <a:close/>
                </a:path>
              </a:pathLst>
            </a:custGeom>
            <a:solidFill>
              <a:srgbClr val="5CE1E6"/>
            </a:solidFill>
          </p:spPr>
        </p:sp>
        <p:sp>
          <p:nvSpPr>
            <p:cNvPr name="TextBox 22" id="22"/>
            <p:cNvSpPr txBox="true"/>
            <p:nvPr/>
          </p:nvSpPr>
          <p:spPr>
            <a:xfrm>
              <a:off x="0" y="-66675"/>
              <a:ext cx="1284807" cy="420552"/>
            </a:xfrm>
            <a:prstGeom prst="rect">
              <a:avLst/>
            </a:prstGeom>
          </p:spPr>
          <p:txBody>
            <a:bodyPr anchor="ctr" rtlCol="false" tIns="50800" lIns="50800" bIns="50800" rIns="50800"/>
            <a:lstStyle/>
            <a:p>
              <a:pPr algn="ctr">
                <a:lnSpc>
                  <a:spcPts val="5179"/>
                </a:lnSpc>
              </a:pPr>
              <a:r>
                <a:rPr lang="en-US" sz="3699">
                  <a:solidFill>
                    <a:srgbClr val="FFFFFF"/>
                  </a:solidFill>
                  <a:latin typeface="Open Sans Extra Bold"/>
                  <a:ea typeface="Open Sans Extra Bold"/>
                  <a:cs typeface="Open Sans Extra Bold"/>
                  <a:sym typeface="Open Sans Extra Bold"/>
                </a:rPr>
                <a:t>child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9144000" y="2168734"/>
            <a:ext cx="8067161" cy="5949531"/>
          </a:xfrm>
          <a:custGeom>
            <a:avLst/>
            <a:gdLst/>
            <a:ahLst/>
            <a:cxnLst/>
            <a:rect r="r" b="b" t="t" l="l"/>
            <a:pathLst>
              <a:path h="5949531" w="8067161">
                <a:moveTo>
                  <a:pt x="0" y="0"/>
                </a:moveTo>
                <a:lnTo>
                  <a:pt x="8067161" y="0"/>
                </a:lnTo>
                <a:lnTo>
                  <a:pt x="8067161" y="5949532"/>
                </a:lnTo>
                <a:lnTo>
                  <a:pt x="0" y="5949532"/>
                </a:lnTo>
                <a:lnTo>
                  <a:pt x="0" y="0"/>
                </a:lnTo>
                <a:close/>
              </a:path>
            </a:pathLst>
          </a:custGeom>
          <a:blipFill>
            <a:blip r:embed="rId2"/>
            <a:stretch>
              <a:fillRect l="0" t="0" r="0" b="0"/>
            </a:stretch>
          </a:blipFill>
        </p:spPr>
      </p:sp>
      <p:sp>
        <p:nvSpPr>
          <p:cNvPr name="TextBox 15" id="15"/>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Single Inheritance</a:t>
            </a:r>
          </a:p>
        </p:txBody>
      </p:sp>
      <p:sp>
        <p:nvSpPr>
          <p:cNvPr name="TextBox 16" id="16"/>
          <p:cNvSpPr txBox="true"/>
          <p:nvPr/>
        </p:nvSpPr>
        <p:spPr>
          <a:xfrm rot="0">
            <a:off x="337180" y="4449322"/>
            <a:ext cx="7416403" cy="494753"/>
          </a:xfrm>
          <a:prstGeom prst="rect">
            <a:avLst/>
          </a:prstGeom>
        </p:spPr>
        <p:txBody>
          <a:bodyPr anchor="t" rtlCol="false" tIns="0" lIns="0" bIns="0" rIns="0">
            <a:spAutoFit/>
          </a:bodyPr>
          <a:lstStyle/>
          <a:p>
            <a:pPr algn="ctr">
              <a:lnSpc>
                <a:spcPts val="4345"/>
              </a:lnSpc>
              <a:spcBef>
                <a:spcPct val="0"/>
              </a:spcBef>
            </a:pPr>
            <a:r>
              <a:rPr lang="en-US" b="true" sz="2618">
                <a:solidFill>
                  <a:srgbClr val="000000"/>
                </a:solidFill>
                <a:latin typeface="Open Sauce Bold"/>
                <a:ea typeface="Open Sauce Bold"/>
                <a:cs typeface="Open Sauce Bold"/>
                <a:sym typeface="Open Sauce Bold"/>
              </a:rPr>
              <a:t>A class can inherit from only one superclass.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10346904" y="1552778"/>
            <a:ext cx="6515999" cy="7181443"/>
          </a:xfrm>
          <a:custGeom>
            <a:avLst/>
            <a:gdLst/>
            <a:ahLst/>
            <a:cxnLst/>
            <a:rect r="r" b="b" t="t" l="l"/>
            <a:pathLst>
              <a:path h="7181443" w="6515999">
                <a:moveTo>
                  <a:pt x="0" y="0"/>
                </a:moveTo>
                <a:lnTo>
                  <a:pt x="6515999" y="0"/>
                </a:lnTo>
                <a:lnTo>
                  <a:pt x="6515999" y="7181444"/>
                </a:lnTo>
                <a:lnTo>
                  <a:pt x="0" y="7181444"/>
                </a:lnTo>
                <a:lnTo>
                  <a:pt x="0" y="0"/>
                </a:lnTo>
                <a:close/>
              </a:path>
            </a:pathLst>
          </a:custGeom>
          <a:blipFill>
            <a:blip r:embed="rId2"/>
            <a:stretch>
              <a:fillRect l="0" t="-1275" r="-7872" b="-1275"/>
            </a:stretch>
          </a:blipFill>
        </p:spPr>
      </p:sp>
      <p:sp>
        <p:nvSpPr>
          <p:cNvPr name="TextBox 15" id="15"/>
          <p:cNvSpPr txBox="true"/>
          <p:nvPr/>
        </p:nvSpPr>
        <p:spPr>
          <a:xfrm rot="0">
            <a:off x="464448" y="3282558"/>
            <a:ext cx="7289135"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Multilevel Inheritance</a:t>
            </a:r>
          </a:p>
        </p:txBody>
      </p:sp>
      <p:sp>
        <p:nvSpPr>
          <p:cNvPr name="TextBox 16" id="16"/>
          <p:cNvSpPr txBox="true"/>
          <p:nvPr/>
        </p:nvSpPr>
        <p:spPr>
          <a:xfrm rot="0">
            <a:off x="464448" y="4350577"/>
            <a:ext cx="7267610" cy="1948589"/>
          </a:xfrm>
          <a:prstGeom prst="rect">
            <a:avLst/>
          </a:prstGeom>
        </p:spPr>
        <p:txBody>
          <a:bodyPr anchor="t" rtlCol="false" tIns="0" lIns="0" bIns="0" rIns="0">
            <a:spAutoFit/>
          </a:bodyPr>
          <a:lstStyle/>
          <a:p>
            <a:pPr algn="ctr">
              <a:lnSpc>
                <a:spcPts val="3903"/>
              </a:lnSpc>
            </a:pPr>
            <a:r>
              <a:rPr lang="en-US" sz="2351" b="true">
                <a:solidFill>
                  <a:srgbClr val="FFDE59"/>
                </a:solidFill>
                <a:latin typeface="Open Sauce Bold"/>
                <a:ea typeface="Open Sauce Bold"/>
                <a:cs typeface="Open Sauce Bold"/>
                <a:sym typeface="Open Sauce Bold"/>
              </a:rPr>
              <a:t>A class can inherit from a class that is also a subclass of another class. Essentially, a chain of inheritance.</a:t>
            </a:r>
          </a:p>
          <a:p>
            <a:pPr algn="ctr">
              <a:lnSpc>
                <a:spcPts val="390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8713018" y="1028700"/>
            <a:ext cx="9078527" cy="8475063"/>
          </a:xfrm>
          <a:custGeom>
            <a:avLst/>
            <a:gdLst/>
            <a:ahLst/>
            <a:cxnLst/>
            <a:rect r="r" b="b" t="t" l="l"/>
            <a:pathLst>
              <a:path h="8475063" w="9078527">
                <a:moveTo>
                  <a:pt x="0" y="0"/>
                </a:moveTo>
                <a:lnTo>
                  <a:pt x="9078527" y="0"/>
                </a:lnTo>
                <a:lnTo>
                  <a:pt x="9078527" y="8475063"/>
                </a:lnTo>
                <a:lnTo>
                  <a:pt x="0" y="8475063"/>
                </a:lnTo>
                <a:lnTo>
                  <a:pt x="0" y="0"/>
                </a:lnTo>
                <a:close/>
              </a:path>
            </a:pathLst>
          </a:custGeom>
          <a:blipFill>
            <a:blip r:embed="rId2"/>
            <a:stretch>
              <a:fillRect l="-75" t="0" r="-75" b="-3393"/>
            </a:stretch>
          </a:blipFill>
        </p:spPr>
      </p:sp>
      <p:sp>
        <p:nvSpPr>
          <p:cNvPr name="TextBox 15" id="15"/>
          <p:cNvSpPr txBox="true"/>
          <p:nvPr/>
        </p:nvSpPr>
        <p:spPr>
          <a:xfrm rot="0">
            <a:off x="464448" y="3282558"/>
            <a:ext cx="7289135"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Multilevel Inheritance</a:t>
            </a:r>
          </a:p>
        </p:txBody>
      </p:sp>
      <p:sp>
        <p:nvSpPr>
          <p:cNvPr name="TextBox 16" id="16"/>
          <p:cNvSpPr txBox="true"/>
          <p:nvPr/>
        </p:nvSpPr>
        <p:spPr>
          <a:xfrm rot="0">
            <a:off x="0" y="4132042"/>
            <a:ext cx="7267610" cy="1918141"/>
          </a:xfrm>
          <a:prstGeom prst="rect">
            <a:avLst/>
          </a:prstGeom>
        </p:spPr>
        <p:txBody>
          <a:bodyPr anchor="t" rtlCol="false" tIns="0" lIns="0" bIns="0" rIns="0">
            <a:spAutoFit/>
          </a:bodyPr>
          <a:lstStyle/>
          <a:p>
            <a:pPr algn="ctr">
              <a:lnSpc>
                <a:spcPts val="3903"/>
              </a:lnSpc>
            </a:pPr>
            <a:r>
              <a:rPr lang="en-US" sz="2351" b="true">
                <a:solidFill>
                  <a:srgbClr val="000000"/>
                </a:solidFill>
                <a:latin typeface="Open Sauce Bold"/>
                <a:ea typeface="Open Sauce Bold"/>
                <a:cs typeface="Open Sauce Bold"/>
                <a:sym typeface="Open Sauce Bold"/>
              </a:rPr>
              <a:t>A class can inherit from a class that is also a subclass of another class. Essentially, a chain of inheritance.</a:t>
            </a:r>
          </a:p>
          <a:p>
            <a:pPr algn="ctr">
              <a:lnSpc>
                <a:spcPts val="390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8951143" y="2967542"/>
            <a:ext cx="9525158" cy="5417434"/>
          </a:xfrm>
          <a:custGeom>
            <a:avLst/>
            <a:gdLst/>
            <a:ahLst/>
            <a:cxnLst/>
            <a:rect r="r" b="b" t="t" l="l"/>
            <a:pathLst>
              <a:path h="5417434" w="9525158">
                <a:moveTo>
                  <a:pt x="0" y="0"/>
                </a:moveTo>
                <a:lnTo>
                  <a:pt x="9525158" y="0"/>
                </a:lnTo>
                <a:lnTo>
                  <a:pt x="9525158" y="5417434"/>
                </a:lnTo>
                <a:lnTo>
                  <a:pt x="0" y="5417434"/>
                </a:lnTo>
                <a:lnTo>
                  <a:pt x="0" y="0"/>
                </a:lnTo>
                <a:close/>
              </a:path>
            </a:pathLst>
          </a:custGeom>
          <a:blipFill>
            <a:blip r:embed="rId2"/>
            <a:stretch>
              <a:fillRect l="0" t="0" r="0" b="0"/>
            </a:stretch>
          </a:blipFill>
        </p:spPr>
      </p:sp>
      <p:sp>
        <p:nvSpPr>
          <p:cNvPr name="TextBox 15" id="15"/>
          <p:cNvSpPr txBox="true"/>
          <p:nvPr/>
        </p:nvSpPr>
        <p:spPr>
          <a:xfrm rot="0">
            <a:off x="0" y="3234073"/>
            <a:ext cx="7479779" cy="761043"/>
          </a:xfrm>
          <a:prstGeom prst="rect">
            <a:avLst/>
          </a:prstGeom>
        </p:spPr>
        <p:txBody>
          <a:bodyPr anchor="t" rtlCol="false" tIns="0" lIns="0" bIns="0" rIns="0">
            <a:spAutoFit/>
          </a:bodyPr>
          <a:lstStyle/>
          <a:p>
            <a:pPr algn="l" marL="0" indent="0" lvl="0">
              <a:lnSpc>
                <a:spcPts val="6116"/>
              </a:lnSpc>
              <a:spcBef>
                <a:spcPct val="0"/>
              </a:spcBef>
            </a:pPr>
            <a:r>
              <a:rPr lang="en-US" sz="4368">
                <a:solidFill>
                  <a:srgbClr val="FDFDFD"/>
                </a:solidFill>
                <a:latin typeface="Open Sans Extra Bold"/>
                <a:ea typeface="Open Sans Extra Bold"/>
                <a:cs typeface="Open Sans Extra Bold"/>
                <a:sym typeface="Open Sans Extra Bold"/>
              </a:rPr>
              <a:t> Hierarchical Inheritance</a:t>
            </a:r>
          </a:p>
        </p:txBody>
      </p:sp>
      <p:sp>
        <p:nvSpPr>
          <p:cNvPr name="TextBox 16" id="16"/>
          <p:cNvSpPr txBox="true"/>
          <p:nvPr/>
        </p:nvSpPr>
        <p:spPr>
          <a:xfrm rot="0">
            <a:off x="0" y="4132042"/>
            <a:ext cx="7267610" cy="1430453"/>
          </a:xfrm>
          <a:prstGeom prst="rect">
            <a:avLst/>
          </a:prstGeom>
        </p:spPr>
        <p:txBody>
          <a:bodyPr anchor="t" rtlCol="false" tIns="0" lIns="0" bIns="0" rIns="0">
            <a:spAutoFit/>
          </a:bodyPr>
          <a:lstStyle/>
          <a:p>
            <a:pPr algn="ctr">
              <a:lnSpc>
                <a:spcPts val="3903"/>
              </a:lnSpc>
              <a:spcBef>
                <a:spcPct val="0"/>
              </a:spcBef>
            </a:pPr>
            <a:r>
              <a:rPr lang="en-US" b="true" sz="2351">
                <a:solidFill>
                  <a:srgbClr val="000000"/>
                </a:solidFill>
                <a:latin typeface="Open Sauce Bold"/>
                <a:ea typeface="Open Sauce Bold"/>
                <a:cs typeface="Open Sauce Bold"/>
                <a:sym typeface="Open Sauce Bold"/>
              </a:rPr>
              <a:t>Hierarchical inheritance is a programming concept that allows multiple classes to inherit from a single superclass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DAGWUq_B1pU</dc:identifier>
  <dcterms:modified xsi:type="dcterms:W3CDTF">2011-08-01T06:04:30Z</dcterms:modified>
  <cp:revision>1</cp:revision>
  <dc:title>Mahmudul Haque Shawon</dc:title>
</cp:coreProperties>
</file>